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294" r:id="rId5"/>
    <p:sldId id="306" r:id="rId6"/>
    <p:sldId id="295" r:id="rId7"/>
    <p:sldId id="302" r:id="rId8"/>
    <p:sldId id="303" r:id="rId9"/>
    <p:sldId id="296" r:id="rId10"/>
    <p:sldId id="297" r:id="rId11"/>
    <p:sldId id="307" r:id="rId12"/>
    <p:sldId id="308" r:id="rId13"/>
    <p:sldId id="309" r:id="rId14"/>
    <p:sldId id="298" r:id="rId15"/>
    <p:sldId id="310" r:id="rId16"/>
    <p:sldId id="299" r:id="rId17"/>
    <p:sldId id="312" r:id="rId18"/>
    <p:sldId id="300" r:id="rId19"/>
    <p:sldId id="301" r:id="rId20"/>
    <p:sldId id="304" r:id="rId21"/>
    <p:sldId id="305" r:id="rId2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3A7B7B0-F95E-DD39-FFA4-836C1D52F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Transforming words into feature vectors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FCDB7D7-5187-95C3-D475-D21AEB29E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numpy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np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sklearn.feature_extraction.text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CountVectorizer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count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CountVectorizer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docs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np.array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'The sun is 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shining'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'The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weather is 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sweet'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'The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sun is shining, the weather is 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sweet,and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one and one is two'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bag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count.fit_transform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(docs)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count.vocabulary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bag.toarray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56110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8F0BABD-06B6-01AA-EE9D-BE6EBFE98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Assessing word relevancy via term frequency-inverse document frequency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2CB859B-8124-38F6-5A6D-61AB0889E4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0303" y="1825625"/>
            <a:ext cx="8311393" cy="4351338"/>
          </a:xfrm>
        </p:spPr>
      </p:pic>
    </p:spTree>
    <p:extLst>
      <p:ext uri="{BB962C8B-B14F-4D97-AF65-F5344CB8AC3E}">
        <p14:creationId xmlns:p14="http://schemas.microsoft.com/office/powerpoint/2010/main" val="1348572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7440329-BEEC-A14F-E750-EC215FF70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BA5837B1-EB78-3013-BD91-4EEAFEF0FA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7751" y="1825625"/>
            <a:ext cx="9796497" cy="4351338"/>
          </a:xfrm>
        </p:spPr>
      </p:pic>
    </p:spTree>
    <p:extLst>
      <p:ext uri="{BB962C8B-B14F-4D97-AF65-F5344CB8AC3E}">
        <p14:creationId xmlns:p14="http://schemas.microsoft.com/office/powerpoint/2010/main" val="4097256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34098EC-24FF-DA39-1673-F59CB45BA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374FCF3-70B5-F667-2620-EE1A931046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96425"/>
            <a:ext cx="10515600" cy="2209737"/>
          </a:xfrm>
        </p:spPr>
      </p:pic>
    </p:spTree>
    <p:extLst>
      <p:ext uri="{BB962C8B-B14F-4D97-AF65-F5344CB8AC3E}">
        <p14:creationId xmlns:p14="http://schemas.microsoft.com/office/powerpoint/2010/main" val="380773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8440B4-14A9-6599-C4F9-F4663EB1A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8AB1F3C-28E1-941D-33EB-3251FB222C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sklearn.feature_extraction.text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TfidfTransformer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TfidfTransformer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use_idf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norm=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'l2'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smooth_idf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True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np.set_printoptions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(precision=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tfidf.fit_transform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count.fit_transform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(docs)).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toarray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49010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7630B8-808C-6D41-059A-7803FCA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Cleaning text data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03AE177-151A-F0E4-4897-194D71BC47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Objective:</a:t>
            </a:r>
            <a:r>
              <a:rPr lang="en-US" altLang="zh-TW" dirty="0"/>
              <a:t> Clean text data by removing unwanted characters before applying the bag-of-words model.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HTML Markup:</a:t>
            </a:r>
            <a:r>
              <a:rPr lang="en-US" altLang="zh-TW" dirty="0"/>
              <a:t> Stripped away since it lacks meaningful semantics for NLP tasks.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Punctuation Handling: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Generally removed for simplicity.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Emoticons (e.g., :) ) are retained</a:t>
            </a:r>
            <a:r>
              <a:rPr lang="en-US" altLang="zh-TW" dirty="0"/>
              <a:t> as they provide sentiment cues.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26273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A08AA2-5E8D-7E12-F535-0053118BD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7595039-5792-5FE4-BC54-D638665F0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df.loc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'review'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-50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:]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re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preprocessor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text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text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re.sub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'&lt;[^&gt;]*&gt;'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text)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emoticons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re.findall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'(?::|;|=)(?:-)?(?:\)|\(|D|P)'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text)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text = 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re.sub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'[\W]+'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 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text.lower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()) +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 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.join(emoticons).replace(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'-'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return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text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preprocessor(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df.loc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'review'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-50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:])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preprocessor(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"&lt;/a&gt;This :) is :( a test :-)!"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'review'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'review'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].apply(preprocessor)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67085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179459-D926-A451-B5DD-6A5AA233B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Processing documents into tokens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1391A3-651C-6517-0DA5-594DAA557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新細明體" panose="02020500000000000000" pitchFamily="18" charset="-120"/>
              <a:buChar char="•"/>
              <a:tabLst>
                <a:tab pos="457200" algn="l"/>
              </a:tabLst>
            </a:pPr>
            <a:r>
              <a:rPr lang="en-US" altLang="zh-TW" sz="2400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Tokenization:</a:t>
            </a:r>
            <a:r>
              <a:rPr lang="en-US" altLang="zh-TW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Splits documents into individual words, typically at </a:t>
            </a:r>
            <a:r>
              <a:rPr lang="en-US" altLang="zh-TW" sz="2400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whitespace characters</a:t>
            </a:r>
            <a:r>
              <a:rPr lang="en-US" altLang="zh-TW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TW" altLang="zh-TW" sz="24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新細明體" panose="02020500000000000000" pitchFamily="18" charset="-120"/>
              <a:buChar char="•"/>
              <a:tabLst>
                <a:tab pos="457200" algn="l"/>
              </a:tabLst>
            </a:pPr>
            <a:r>
              <a:rPr lang="en-US" altLang="zh-TW" sz="2400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 Stemming:</a:t>
            </a:r>
            <a:r>
              <a:rPr lang="en-US" altLang="zh-TW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Converts words to their </a:t>
            </a:r>
            <a:r>
              <a:rPr lang="en-US" altLang="zh-TW" sz="2400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root forms</a:t>
            </a:r>
            <a:r>
              <a:rPr lang="en-US" altLang="zh-TW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helping map related words together. </a:t>
            </a:r>
            <a:endParaRPr lang="zh-TW" altLang="zh-TW" sz="24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新細明體" panose="02020500000000000000" pitchFamily="18" charset="-120"/>
              <a:buChar char="•"/>
              <a:tabLst>
                <a:tab pos="914400" algn="l"/>
              </a:tabLst>
            </a:pPr>
            <a:r>
              <a:rPr lang="en-US" altLang="zh-TW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Porter Stemmer Algorithm: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Developed by </a:t>
            </a:r>
            <a:r>
              <a:rPr lang="en-US" altLang="zh-TW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Martin F. Porter (1979)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implemented in </a:t>
            </a:r>
            <a:r>
              <a:rPr lang="en-US" altLang="zh-TW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NLTK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TW" altLang="zh-TW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新細明體" panose="02020500000000000000" pitchFamily="18" charset="-120"/>
              <a:buChar char="•"/>
              <a:tabLst>
                <a:tab pos="914400" algn="l"/>
              </a:tabLst>
            </a:pP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Installation: pip install </a:t>
            </a:r>
            <a:r>
              <a:rPr lang="en-US" altLang="zh-TW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nltk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altLang="zh-TW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conda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</a:t>
            </a:r>
            <a:r>
              <a:rPr lang="en-US" altLang="zh-TW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nltk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zh-TW" altLang="zh-TW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buFont typeface="新細明體" panose="02020500000000000000" pitchFamily="18" charset="-120"/>
              <a:buChar char="•"/>
              <a:tabLst>
                <a:tab pos="457200" algn="l"/>
              </a:tabLst>
            </a:pPr>
            <a:r>
              <a:rPr lang="en-US" altLang="zh-TW" sz="2400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Stop Word Removal:</a:t>
            </a:r>
            <a:r>
              <a:rPr lang="en-US" altLang="zh-TW" sz="2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zh-TW" sz="24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新細明體" panose="02020500000000000000" pitchFamily="18" charset="-120"/>
              <a:buChar char="•"/>
              <a:tabLst>
                <a:tab pos="914400" algn="l"/>
              </a:tabLst>
            </a:pP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Eliminates </a:t>
            </a:r>
            <a:r>
              <a:rPr lang="en-US" altLang="zh-TW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words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(e.g., </a:t>
            </a:r>
            <a:r>
              <a:rPr lang="en-US" altLang="zh-TW" i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is, and, has, like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to improve classification. </a:t>
            </a:r>
            <a:endParaRPr lang="zh-TW" altLang="zh-TW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新細明體" panose="02020500000000000000" pitchFamily="18" charset="-120"/>
              <a:buChar char="•"/>
              <a:tabLst>
                <a:tab pos="914400" algn="l"/>
              </a:tabLst>
            </a:pP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Useful for </a:t>
            </a:r>
            <a:r>
              <a:rPr lang="en-US" altLang="zh-TW" b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raw term frequencies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but unnecessary for </a:t>
            </a:r>
            <a:r>
              <a:rPr lang="en-US" altLang="zh-TW" b="1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tf-idfs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(which already </a:t>
            </a:r>
            <a:r>
              <a:rPr lang="en-US" altLang="zh-TW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downweight</a:t>
            </a:r>
            <a:r>
              <a:rPr lang="en-US" altLang="zh-TW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frequent words)</a:t>
            </a:r>
            <a:endParaRPr lang="zh-TW" altLang="zh-TW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014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65FB26-CC6E-F6AF-2B1D-20B39242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E77C199-23E8-2C93-7D5E-BD2470900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zh-TW" sz="25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tokenizer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25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text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return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text.split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tokenizer(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'runners like running and thus they run'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nltk.stem.porter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PorterStemmer</a:t>
            </a:r>
            <a:endParaRPr lang="en-US" altLang="zh-TW" sz="25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porter =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PorterStemmer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def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tokenizer_porter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25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text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return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[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porter.stem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(word) </a:t>
            </a: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word </a:t>
            </a:r>
            <a:r>
              <a:rPr lang="en-US" altLang="zh-TW" sz="25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text.split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()]</a:t>
            </a:r>
          </a:p>
          <a:p>
            <a:pPr marL="0" indent="0">
              <a:buNone/>
            </a:pP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tokenizer_porter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'runners like running and thus they run'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nltk</a:t>
            </a:r>
            <a:endParaRPr lang="en-US" altLang="zh-TW" sz="25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nltk.download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25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stopwords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nltk.corpus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stopwords</a:t>
            </a:r>
            <a:endParaRPr lang="en-US" altLang="zh-TW" sz="25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stop =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stopwords.words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25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english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[w </a:t>
            </a: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w </a:t>
            </a:r>
            <a:r>
              <a:rPr lang="en-US" altLang="zh-TW" sz="25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tokenizer_porter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'a runner likes'</a:t>
            </a:r>
            <a:endParaRPr lang="en-US" altLang="zh-TW" sz="25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25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 running and runs a lot'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25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if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w </a:t>
            </a:r>
            <a:r>
              <a:rPr lang="en-US" altLang="zh-TW" sz="25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not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25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25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stop]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42673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0200A6A-1F07-41E0-C050-885EBF624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Training a logistic regression model for document classification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63F0079-B104-70F7-7AC8-83642F17C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X_train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df.loc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[: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25000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'review'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].values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y_train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df.loc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[: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25000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'sentiment'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].values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X_test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df.loc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25000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'review'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].values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y_test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df.loc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25000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'sentiment'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].values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sklearn.model_selection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GridSearchCV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sklearn.pipeline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Pipeline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sklearn.linear_model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LogisticRegression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sklearn.feature_extraction.text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TfidfVectorizer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TfidfVectorizer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strip_accents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None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lowercase=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False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preprocessor=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None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5608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8: Applying Machine Learning to Sentiment Analysis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Significance:</a:t>
            </a:r>
            <a:r>
              <a:rPr lang="en-US" altLang="zh-TW" dirty="0"/>
              <a:t> Opinions, reviews, and recommendations are valuable for </a:t>
            </a:r>
            <a:r>
              <a:rPr lang="en-US" altLang="zh-TW" b="1" dirty="0"/>
              <a:t>political science</a:t>
            </a:r>
            <a:r>
              <a:rPr lang="en-US" altLang="zh-TW" dirty="0"/>
              <a:t> and </a:t>
            </a:r>
            <a:r>
              <a:rPr lang="en-US" altLang="zh-TW" b="1" dirty="0"/>
              <a:t>business insights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Sentiment Analysis:</a:t>
            </a:r>
            <a:r>
              <a:rPr lang="en-US" altLang="zh-TW" dirty="0"/>
              <a:t> A subfield of </a:t>
            </a:r>
            <a:r>
              <a:rPr lang="en-US" altLang="zh-TW" b="1" dirty="0"/>
              <a:t>natural language processing (NLP)</a:t>
            </a:r>
            <a:r>
              <a:rPr lang="en-US" altLang="zh-TW" dirty="0"/>
              <a:t> that classifies text based on writer sentiment.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Dataset:</a:t>
            </a:r>
            <a:r>
              <a:rPr lang="en-US" altLang="zh-TW" dirty="0"/>
              <a:t> Uses </a:t>
            </a:r>
            <a:r>
              <a:rPr lang="en-US" altLang="zh-TW" b="1" dirty="0"/>
              <a:t>50,000 IMDb movie reviews</a:t>
            </a:r>
            <a:r>
              <a:rPr lang="en-US" altLang="zh-TW" dirty="0"/>
              <a:t> to train a predictor distinguishing </a:t>
            </a:r>
            <a:r>
              <a:rPr lang="en-US" altLang="zh-TW" b="1" dirty="0"/>
              <a:t>positive vs. negative</a:t>
            </a:r>
            <a:r>
              <a:rPr lang="en-US" altLang="zh-TW" dirty="0"/>
              <a:t> sentiments.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Topics Covered: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Text Cleaning &amp; Preparation</a:t>
            </a:r>
            <a:r>
              <a:rPr lang="en-US" altLang="zh-TW" dirty="0"/>
              <a:t> for machine learning models.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Engineering:</a:t>
            </a:r>
            <a:r>
              <a:rPr lang="en-US" altLang="zh-TW" dirty="0"/>
              <a:t> Creating </a:t>
            </a:r>
            <a:r>
              <a:rPr lang="en-US" altLang="zh-TW" b="1" dirty="0"/>
              <a:t>feature vectors</a:t>
            </a:r>
            <a:r>
              <a:rPr lang="en-US" altLang="zh-TW" dirty="0"/>
              <a:t> from text.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Model Training:</a:t>
            </a:r>
            <a:r>
              <a:rPr lang="en-US" altLang="zh-TW" dirty="0"/>
              <a:t> Using </a:t>
            </a:r>
            <a:r>
              <a:rPr lang="en-US" altLang="zh-TW" b="1" dirty="0"/>
              <a:t>ML algorithms</a:t>
            </a:r>
            <a:r>
              <a:rPr lang="en-US" altLang="zh-TW" dirty="0"/>
              <a:t> for classification.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1B820EC-8241-51FA-EE42-E4059C601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90282"/>
            <a:ext cx="10515600" cy="54866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small_param_grid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[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{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ngram_range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stop_words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None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__tokenizer'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[tokenizer,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tokenizer_porter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clf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__penalty'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'l2'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clf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__C'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10.0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},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{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ngram_range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stop_words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[stop, 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None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__tokenizer'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[tokenizer],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use_idf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:[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False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__norm'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:[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None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clf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__penalty'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'l2'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clf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__C'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[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10.0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},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415347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829E93C-4E3E-40FC-9CC1-180590EC4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DE42F14-ABD5-1E7F-3F09-7DF42125A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lr_tfidf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Pipeline([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vect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tfidf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clf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LogisticRegression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(solver=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liblinear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gs_lr_tfidf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GridSearchCV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lr_tfidf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small_param_grid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scoring=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'accuracy'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cv=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verbose=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2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n_jobs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=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gs_lr_tfidf.fit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X_train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y_train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endParaRPr lang="en-US" altLang="zh-TW" dirty="0"/>
          </a:p>
          <a:p>
            <a:pPr marL="0" indent="0">
              <a:buNone/>
            </a:pPr>
            <a:r>
              <a:rPr lang="en-US" altLang="zh-TW" sz="16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600" b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altLang="zh-TW" sz="16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'Best</a:t>
            </a:r>
            <a:r>
              <a:rPr lang="en-US" altLang="zh-TW" sz="1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parameter set: 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altLang="zh-TW" sz="1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gs_lr_tfidf.best_params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_}</a:t>
            </a:r>
            <a:r>
              <a:rPr lang="en-US" altLang="zh-TW" sz="1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6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600" b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altLang="zh-TW" sz="16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'CV</a:t>
            </a:r>
            <a:r>
              <a:rPr lang="en-US" altLang="zh-TW" sz="1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Accuracy: 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{gs_lr_tfidf.best_score_</a:t>
            </a:r>
            <a:r>
              <a:rPr lang="en-US" altLang="zh-TW" sz="16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:.3f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altLang="zh-TW" sz="1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clf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gs_lr_tfidf.best_estimator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_</a:t>
            </a:r>
          </a:p>
          <a:p>
            <a:pPr marL="0" indent="0">
              <a:buNone/>
            </a:pPr>
            <a:r>
              <a:rPr lang="en-US" altLang="zh-TW" sz="16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600" b="0" dirty="0" err="1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</a:t>
            </a:r>
            <a:r>
              <a:rPr lang="en-US" altLang="zh-TW" sz="16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'Test</a:t>
            </a:r>
            <a:r>
              <a:rPr lang="en-US" altLang="zh-TW" sz="1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 Accuracy: 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{</a:t>
            </a:r>
            <a:r>
              <a:rPr lang="en-US" altLang="zh-TW" sz="1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clf.score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X_test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y_test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  <a:r>
              <a:rPr lang="en-US" altLang="zh-TW" sz="16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:.3f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</a:t>
            </a:r>
            <a:r>
              <a:rPr lang="en-US" altLang="zh-TW" sz="1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r>
              <a:rPr lang="en-US" altLang="zh-TW" sz="1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zh-TW" altLang="en-US" sz="1600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594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35A850E-8EA5-43B3-5287-ED20D7275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Preparing the IMDb movie review data for text processing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CC2EA7F-2080-F34A-B522-CAE743709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Definition:</a:t>
            </a:r>
            <a:r>
              <a:rPr lang="en-US" altLang="zh-TW" dirty="0"/>
              <a:t> Sentiment analysis, also called </a:t>
            </a:r>
            <a:r>
              <a:rPr lang="en-US" altLang="zh-TW" b="1" dirty="0"/>
              <a:t>opinion mining</a:t>
            </a:r>
            <a:r>
              <a:rPr lang="en-US" altLang="zh-TW" dirty="0"/>
              <a:t>, evaluates the sentiment expressed in textual documents.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Task:</a:t>
            </a:r>
            <a:r>
              <a:rPr lang="en-US" altLang="zh-TW" dirty="0"/>
              <a:t> Classifies documents based on </a:t>
            </a:r>
            <a:r>
              <a:rPr lang="en-US" altLang="zh-TW" b="1" dirty="0"/>
              <a:t>opinions or emotions</a:t>
            </a:r>
            <a:r>
              <a:rPr lang="en-US" altLang="zh-TW" dirty="0"/>
              <a:t> regarding a topic.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Dataset: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50,000 IMDb movie reviews</a:t>
            </a:r>
            <a:r>
              <a:rPr lang="en-US" altLang="zh-TW" dirty="0"/>
              <a:t> collected by </a:t>
            </a:r>
            <a:r>
              <a:rPr lang="en-US" altLang="zh-TW" b="1" dirty="0"/>
              <a:t>Andrew Maas et al.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Positive reviews:</a:t>
            </a:r>
            <a:r>
              <a:rPr lang="en-US" altLang="zh-TW" dirty="0"/>
              <a:t> Rated </a:t>
            </a:r>
            <a:r>
              <a:rPr lang="en-US" altLang="zh-TW" b="1" dirty="0"/>
              <a:t>6+ stars</a:t>
            </a:r>
            <a:r>
              <a:rPr lang="en-US" altLang="zh-TW" dirty="0"/>
              <a:t> on IMDb.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Negative reviews:</a:t>
            </a:r>
            <a:r>
              <a:rPr lang="en-US" altLang="zh-TW" dirty="0"/>
              <a:t> Rated </a:t>
            </a:r>
            <a:r>
              <a:rPr lang="en-US" altLang="zh-TW" b="1" dirty="0"/>
              <a:t>≤5 stars</a:t>
            </a:r>
            <a:r>
              <a:rPr lang="en-US" altLang="zh-TW" dirty="0"/>
              <a:t> on IMDb.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Pipeline Overview: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Download &amp; preprocess</a:t>
            </a:r>
            <a:r>
              <a:rPr lang="en-US" altLang="zh-TW" dirty="0"/>
              <a:t> the dataset for machine learning.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extraction</a:t>
            </a:r>
            <a:r>
              <a:rPr lang="en-US" altLang="zh-TW" dirty="0"/>
              <a:t> to convert text into structured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Train a machine learning model</a:t>
            </a:r>
            <a:r>
              <a:rPr lang="en-US" altLang="zh-TW" dirty="0"/>
              <a:t> to predict sentiment.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55192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E1CD495-2EED-0C8F-A86F-1F532DEF1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Obtaining the movie review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EB89FA3-B0D0-EAC3-BEEE-A76F345D5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from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google.colab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drive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drive.mount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'/content/drive’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altLang="zh-TW" sz="1400" dirty="0"/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!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pip install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pyprind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99998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4C07A2-D0E1-D0B2-3DE0-4B880DC4E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Preprocessing the movie dataset into a more convenient format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7614407-BCA3-3BDA-6E93-829A4F3E2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Objective:</a:t>
            </a:r>
            <a:r>
              <a:rPr lang="en-US" altLang="zh-TW" dirty="0"/>
              <a:t> Combine extracted text documents into a </a:t>
            </a:r>
            <a:r>
              <a:rPr lang="en-US" altLang="zh-TW" b="1" dirty="0"/>
              <a:t>single CSV file</a:t>
            </a:r>
            <a:r>
              <a:rPr lang="en-US" altLang="zh-TW" dirty="0"/>
              <a:t> for structured storage.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Process: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Load movie reviews into a </a:t>
            </a:r>
            <a:r>
              <a:rPr lang="en-US" altLang="zh-TW" b="1" dirty="0"/>
              <a:t>pandas </a:t>
            </a:r>
            <a:r>
              <a:rPr lang="en-US" altLang="zh-TW" b="1" dirty="0" err="1"/>
              <a:t>DataFrame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Ensure proper formatting for later </a:t>
            </a:r>
            <a:r>
              <a:rPr lang="en-US" altLang="zh-TW" b="1" dirty="0"/>
              <a:t>machine learning applications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Performance Consideration: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On a </a:t>
            </a:r>
            <a:r>
              <a:rPr lang="en-US" altLang="zh-TW" b="1" dirty="0"/>
              <a:t>standard desktop</a:t>
            </a:r>
            <a:r>
              <a:rPr lang="en-US" altLang="zh-TW" dirty="0"/>
              <a:t>, this operation may take </a:t>
            </a:r>
            <a:r>
              <a:rPr lang="en-US" altLang="zh-TW" b="1" dirty="0"/>
              <a:t>up to 10 minutes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97967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6E241B-F079-090F-7A48-9552100F1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78F0815-0FE9-5E4D-97D8-E748C2455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pyprind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sys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os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pandas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pd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change the 'basepath' to the directory of the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unzipped movie dataset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Updated the basepath to the correct extraction location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basepath =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'/content/drive/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MyDrive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/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aclImdb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labels = {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'pos'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1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'neg'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pbar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pyprind.ProgBar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50000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stream=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sys.stdout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  <a:br>
              <a:rPr lang="en-US" altLang="zh-TW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08575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0CB495D-7FF6-89EF-D9EA-BC5DDE100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7859"/>
            <a:ext cx="10515600" cy="53791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56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Create an empty list to store the data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 = []</a:t>
            </a:r>
          </a:p>
          <a:p>
            <a:pPr marL="0" indent="0">
              <a:buNone/>
            </a:pPr>
            <a:b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s 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(</a:t>
            </a:r>
            <a:r>
              <a:rPr lang="en-US" altLang="zh-TW" sz="5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'test'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'train'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l 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(</a:t>
            </a:r>
            <a:r>
              <a:rPr lang="en-US" altLang="zh-TW" sz="5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'pos'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'neg'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path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os.path.join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(basepath, s, l)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56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Check if the directory exists before listing files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if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os.path.exists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(path):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for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file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in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sorted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os.listdir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(path)):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file_path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os.path.join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(path, </a:t>
            </a:r>
            <a:r>
              <a:rPr lang="en-US" altLang="zh-TW" sz="56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file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</a:t>
            </a:r>
            <a:r>
              <a:rPr lang="en-US" altLang="zh-TW" sz="56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Check if the path is a file before opening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if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os.path.isfile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file_path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   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with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open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file_path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5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'r'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encoding=</a:t>
            </a:r>
            <a:r>
              <a:rPr lang="en-US" altLang="zh-TW" sz="56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'utf-8'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 </a:t>
            </a:r>
            <a:r>
              <a:rPr lang="en-US" altLang="zh-TW" sz="56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infile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      txt =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infile.read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    </a:t>
            </a:r>
            <a:r>
              <a:rPr lang="en-US" altLang="zh-TW" sz="56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Append the data as a list to the list of data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   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data.append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([txt, labels[l]])</a:t>
            </a:r>
          </a:p>
          <a:p>
            <a:pPr marL="0" indent="0">
              <a:buNone/>
            </a:pP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            </a:t>
            </a:r>
            <a:r>
              <a:rPr lang="en-US" altLang="zh-TW" sz="56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pbar.update</a:t>
            </a:r>
            <a: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br>
              <a:rPr lang="en-US" altLang="zh-TW" sz="56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lang="en-US" altLang="zh-TW" sz="56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Create the </a:t>
            </a:r>
            <a:r>
              <a:rPr lang="en-US" altLang="zh-TW" sz="5600" b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DataFrame</a:t>
            </a:r>
            <a:r>
              <a:rPr lang="en-US" altLang="zh-TW" sz="56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 from the collected data after the loop</a:t>
            </a:r>
            <a:endParaRPr lang="en-US" altLang="zh-TW" sz="56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6447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CEDD88-9257-4EBA-4E4D-B58E5CDF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4ABE16-622C-87BA-A5DC-CD0E8C8213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pd.DataFrame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(data, columns=[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'review'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'sentiment'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])</a:t>
            </a:r>
          </a:p>
          <a:p>
            <a:pPr marL="0" indent="0">
              <a:buNone/>
            </a:pPr>
            <a:b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</a:b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The column names were set during </a:t>
            </a:r>
            <a:r>
              <a:rPr lang="en-US" altLang="zh-TW" sz="1400" b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DataFrame</a:t>
            </a: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 creation, so this line is redundant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</a:t>
            </a:r>
            <a:r>
              <a:rPr lang="en-US" altLang="zh-TW" sz="1400" b="0" dirty="0" err="1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df.columns</a:t>
            </a: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 = ['review', 'sentiment']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numpy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as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np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np.random.seed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0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df.reindex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np.random.permutation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df.index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df.to_csv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'movie_data.csv'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index=</a:t>
            </a:r>
            <a:r>
              <a:rPr lang="en-US" altLang="zh-TW" sz="1400" b="0" dirty="0">
                <a:solidFill>
                  <a:srgbClr val="0000FF"/>
                </a:solidFill>
                <a:effectLst/>
                <a:latin typeface="Courier New" panose="02070309020205020404" pitchFamily="49" charset="0"/>
              </a:rPr>
              <a:t>False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encoding=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'utf-8’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altLang="zh-TW" sz="1400" dirty="0"/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pd.read_csv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'movie_data.csv'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encoding=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'utf-8'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8000"/>
                </a:solidFill>
                <a:effectLst/>
                <a:latin typeface="Courier New" panose="02070309020205020404" pitchFamily="49" charset="0"/>
              </a:rPr>
              <a:t># the following column renaming is necessary on some computers: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df.rename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(columns={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"0"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"review"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"1"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"sentiment"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})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df.head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116644"/>
                </a:solidFill>
                <a:effectLst/>
                <a:latin typeface="Courier New" panose="02070309020205020404" pitchFamily="49" charset="0"/>
              </a:rPr>
              <a:t>3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df.shape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84201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A81CBA7-32C9-4EEB-A079-4510E6876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Introducing the bag-of-words model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9E39A69-57BE-6CF2-F5C5-54B9AC449A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Purpose:</a:t>
            </a:r>
            <a:r>
              <a:rPr lang="en-US" altLang="zh-TW" dirty="0"/>
              <a:t> Converts </a:t>
            </a:r>
            <a:r>
              <a:rPr lang="en-US" altLang="zh-TW" b="1" dirty="0"/>
              <a:t>text</a:t>
            </a:r>
            <a:r>
              <a:rPr lang="en-US" altLang="zh-TW" dirty="0"/>
              <a:t> into </a:t>
            </a:r>
            <a:r>
              <a:rPr lang="en-US" altLang="zh-TW" b="1" dirty="0"/>
              <a:t>numerical feature vectors</a:t>
            </a:r>
            <a:r>
              <a:rPr lang="en-US" altLang="zh-TW" dirty="0"/>
              <a:t> for machine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Process: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Build a </a:t>
            </a:r>
            <a:r>
              <a:rPr lang="en-US" altLang="zh-TW" b="1" dirty="0"/>
              <a:t>vocabulary</a:t>
            </a:r>
            <a:r>
              <a:rPr lang="en-US" altLang="zh-TW" dirty="0"/>
              <a:t> of unique words across all documents.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Create feature vectors by counting </a:t>
            </a:r>
            <a:r>
              <a:rPr lang="en-US" altLang="zh-TW" b="1" dirty="0"/>
              <a:t>word occurrences</a:t>
            </a:r>
            <a:r>
              <a:rPr lang="en-US" altLang="zh-TW" dirty="0"/>
              <a:t> in each document.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Sparse Representation:</a:t>
            </a:r>
            <a:r>
              <a:rPr lang="en-US" altLang="zh-TW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Each document contains </a:t>
            </a:r>
            <a:r>
              <a:rPr lang="en-US" altLang="zh-TW" b="1" dirty="0"/>
              <a:t>only a subset</a:t>
            </a:r>
            <a:r>
              <a:rPr lang="en-US" altLang="zh-TW" dirty="0"/>
              <a:t> of words from the total vocabulary.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feature vectors mostly consist of </a:t>
            </a:r>
            <a:r>
              <a:rPr lang="en-US" altLang="zh-TW" b="1" dirty="0"/>
              <a:t>zeros</a:t>
            </a:r>
            <a:r>
              <a:rPr lang="en-US" altLang="zh-TW" dirty="0"/>
              <a:t>, making them </a:t>
            </a:r>
            <a:r>
              <a:rPr lang="en-US" altLang="zh-TW" b="1" dirty="0"/>
              <a:t>sparse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Next Steps:</a:t>
            </a:r>
            <a:r>
              <a:rPr lang="en-US" altLang="zh-TW" dirty="0"/>
              <a:t> We will walk through </a:t>
            </a:r>
            <a:r>
              <a:rPr lang="en-US" altLang="zh-TW" b="1" dirty="0"/>
              <a:t>how to construct</a:t>
            </a:r>
            <a:r>
              <a:rPr lang="en-US" altLang="zh-TW" dirty="0"/>
              <a:t> a bag-of-words model step by step.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54437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1700</Words>
  <Application>Microsoft Office PowerPoint</Application>
  <PresentationFormat>寬螢幕</PresentationFormat>
  <Paragraphs>179</Paragraphs>
  <Slides>21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29" baseType="lpstr">
      <vt:lpstr>新細明體</vt:lpstr>
      <vt:lpstr>標楷體</vt:lpstr>
      <vt:lpstr>Arial</vt:lpstr>
      <vt:lpstr>Book Antiqua</vt:lpstr>
      <vt:lpstr>Calibri</vt:lpstr>
      <vt:lpstr>Calibri Light</vt:lpstr>
      <vt:lpstr>Courier New</vt:lpstr>
      <vt:lpstr>Office 佈景主題</vt:lpstr>
      <vt:lpstr>生成式AI技術與數位行銷人才養成班 機器學習與深度學習概論</vt:lpstr>
      <vt:lpstr>Chapter 8: Applying Machine Learning to Sentiment Analysis</vt:lpstr>
      <vt:lpstr>Preparing the IMDb movie review data for text processing</vt:lpstr>
      <vt:lpstr>Obtaining the movie review dataset</vt:lpstr>
      <vt:lpstr>Preprocessing the movie dataset into a more convenient format</vt:lpstr>
      <vt:lpstr>PowerPoint 簡報</vt:lpstr>
      <vt:lpstr>PowerPoint 簡報</vt:lpstr>
      <vt:lpstr>PowerPoint 簡報</vt:lpstr>
      <vt:lpstr>Introducing the bag-of-words model</vt:lpstr>
      <vt:lpstr>Transforming words into feature vectors</vt:lpstr>
      <vt:lpstr>Assessing word relevancy via term frequency-inverse document frequency</vt:lpstr>
      <vt:lpstr>PowerPoint 簡報</vt:lpstr>
      <vt:lpstr>PowerPoint 簡報</vt:lpstr>
      <vt:lpstr>PowerPoint 簡報</vt:lpstr>
      <vt:lpstr>Cleaning text data</vt:lpstr>
      <vt:lpstr>PowerPoint 簡報</vt:lpstr>
      <vt:lpstr>Processing documents into tokens</vt:lpstr>
      <vt:lpstr>PowerPoint 簡報</vt:lpstr>
      <vt:lpstr>Training a logistic regression model for document classification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25</cp:revision>
  <dcterms:created xsi:type="dcterms:W3CDTF">2025-05-23T12:34:05Z</dcterms:created>
  <dcterms:modified xsi:type="dcterms:W3CDTF">2025-05-25T16:27:11Z</dcterms:modified>
</cp:coreProperties>
</file>